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6858000" cy="9906000" type="A4"/>
  <p:notesSz cx="10002838" cy="6875463"/>
  <p:defaultTextStyle>
    <a:defPPr>
      <a:defRPr lang="en-US"/>
    </a:defPPr>
    <a:lvl1pPr marL="0" algn="l" defTabSz="839694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419847" algn="l" defTabSz="839694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839694" algn="l" defTabSz="839694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259540" algn="l" defTabSz="839694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1679387" algn="l" defTabSz="839694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2099234" algn="l" defTabSz="839694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2519081" algn="l" defTabSz="839694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2938927" algn="l" defTabSz="839694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3358774" algn="l" defTabSz="839694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ilson42" initials="w" lastIdx="3" clrIdx="0"/>
  <p:cmAuthor id="1" name="Alana Struthers" initials="AS" lastIdx="1" clrIdx="1">
    <p:extLst>
      <p:ext uri="{19B8F6BF-5375-455C-9EA6-DF929625EA0E}">
        <p15:presenceInfo xmlns:p15="http://schemas.microsoft.com/office/powerpoint/2012/main" userId="S-1-5-21-1395769938-3461429767-2548598270-107507" providerId="AD"/>
      </p:ext>
    </p:extLst>
  </p:cmAuthor>
  <p:cmAuthor id="2" name="Worger Kelly (WSCCG)" initials="WK(" lastIdx="1" clrIdx="2">
    <p:extLst>
      <p:ext uri="{19B8F6BF-5375-455C-9EA6-DF929625EA0E}">
        <p15:presenceInfo xmlns:p15="http://schemas.microsoft.com/office/powerpoint/2012/main" userId="S::Kelly.Worger@suffolk.nhs.uk::39569056-70fc-47f8-83c5-713972011a2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008C"/>
    <a:srgbClr val="2E008B"/>
    <a:srgbClr val="00B6ED"/>
    <a:srgbClr val="58585A"/>
    <a:srgbClr val="E3E4E4"/>
    <a:srgbClr val="C8C9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E1062E5-A7F4-2E8F-08A3-A2A65BB312D6}" v="481" dt="2023-10-30T12:45:22.320"/>
    <p1510:client id="{A3695F93-6176-2B57-3079-228B46F8E025}" v="276" dt="2023-10-31T11:18:07.542"/>
    <p1510:client id="{D22BC1E0-A694-530A-FBC2-D1AAF367ED0D}" v="69" dt="2023-10-30T13:44:58.871"/>
  </p1510:revLst>
</p1510:revInfo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1640" autoAdjust="0"/>
    <p:restoredTop sz="94660"/>
  </p:normalViewPr>
  <p:slideViewPr>
    <p:cSldViewPr>
      <p:cViewPr varScale="1">
        <p:scale>
          <a:sx n="111" d="100"/>
          <a:sy n="111" d="100"/>
        </p:scale>
        <p:origin x="1182" y="13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own, Fiona (SNEE ICB)" userId="S::fiona.brown@snee.nhs.uk::50aa0b09-b0e9-4c05-837e-cdcf5341c2a8" providerId="AD" clId="Web-{3E1062E5-A7F4-2E8F-08A3-A2A65BB312D6}"/>
    <pc:docChg chg="modSld">
      <pc:chgData name="Brown, Fiona (SNEE ICB)" userId="S::fiona.brown@snee.nhs.uk::50aa0b09-b0e9-4c05-837e-cdcf5341c2a8" providerId="AD" clId="Web-{3E1062E5-A7F4-2E8F-08A3-A2A65BB312D6}" dt="2023-10-30T12:45:22.320" v="256" actId="20577"/>
      <pc:docMkLst>
        <pc:docMk/>
      </pc:docMkLst>
      <pc:sldChg chg="modSp">
        <pc:chgData name="Brown, Fiona (SNEE ICB)" userId="S::fiona.brown@snee.nhs.uk::50aa0b09-b0e9-4c05-837e-cdcf5341c2a8" providerId="AD" clId="Web-{3E1062E5-A7F4-2E8F-08A3-A2A65BB312D6}" dt="2023-10-30T12:45:22.320" v="256" actId="20577"/>
        <pc:sldMkLst>
          <pc:docMk/>
          <pc:sldMk cId="0" sldId="261"/>
        </pc:sldMkLst>
        <pc:spChg chg="mod">
          <ac:chgData name="Brown, Fiona (SNEE ICB)" userId="S::fiona.brown@snee.nhs.uk::50aa0b09-b0e9-4c05-837e-cdcf5341c2a8" providerId="AD" clId="Web-{3E1062E5-A7F4-2E8F-08A3-A2A65BB312D6}" dt="2023-10-30T12:45:22.320" v="256" actId="20577"/>
          <ac:spMkLst>
            <pc:docMk/>
            <pc:sldMk cId="0" sldId="261"/>
            <ac:spMk id="23" creationId="{00000000-0000-0000-0000-000000000000}"/>
          </ac:spMkLst>
        </pc:spChg>
        <pc:spChg chg="mod">
          <ac:chgData name="Brown, Fiona (SNEE ICB)" userId="S::fiona.brown@snee.nhs.uk::50aa0b09-b0e9-4c05-837e-cdcf5341c2a8" providerId="AD" clId="Web-{3E1062E5-A7F4-2E8F-08A3-A2A65BB312D6}" dt="2023-10-30T11:21:53.365" v="247" actId="20577"/>
          <ac:spMkLst>
            <pc:docMk/>
            <pc:sldMk cId="0" sldId="261"/>
            <ac:spMk id="24" creationId="{00000000-0000-0000-0000-000000000000}"/>
          </ac:spMkLst>
        </pc:spChg>
        <pc:picChg chg="mod">
          <ac:chgData name="Brown, Fiona (SNEE ICB)" userId="S::fiona.brown@snee.nhs.uk::50aa0b09-b0e9-4c05-837e-cdcf5341c2a8" providerId="AD" clId="Web-{3E1062E5-A7F4-2E8F-08A3-A2A65BB312D6}" dt="2023-10-30T11:21:56.787" v="248" actId="14100"/>
          <ac:picMkLst>
            <pc:docMk/>
            <pc:sldMk cId="0" sldId="261"/>
            <ac:picMk id="7" creationId="{8CAC9D73-F9C5-A9CF-70EE-C6BCC96E168B}"/>
          </ac:picMkLst>
        </pc:picChg>
      </pc:sldChg>
    </pc:docChg>
  </pc:docChgLst>
  <pc:docChgLst>
    <pc:chgData name="Brown, Fiona (SNEE ICB)" userId="S::fiona.brown@snee.nhs.uk::50aa0b09-b0e9-4c05-837e-cdcf5341c2a8" providerId="AD" clId="Web-{A3695F93-6176-2B57-3079-228B46F8E025}"/>
    <pc:docChg chg="modSld">
      <pc:chgData name="Brown, Fiona (SNEE ICB)" userId="S::fiona.brown@snee.nhs.uk::50aa0b09-b0e9-4c05-837e-cdcf5341c2a8" providerId="AD" clId="Web-{A3695F93-6176-2B57-3079-228B46F8E025}" dt="2023-10-31T11:18:07.214" v="137" actId="20577"/>
      <pc:docMkLst>
        <pc:docMk/>
      </pc:docMkLst>
      <pc:sldChg chg="modSp">
        <pc:chgData name="Brown, Fiona (SNEE ICB)" userId="S::fiona.brown@snee.nhs.uk::50aa0b09-b0e9-4c05-837e-cdcf5341c2a8" providerId="AD" clId="Web-{A3695F93-6176-2B57-3079-228B46F8E025}" dt="2023-10-31T11:18:07.214" v="137" actId="20577"/>
        <pc:sldMkLst>
          <pc:docMk/>
          <pc:sldMk cId="0" sldId="261"/>
        </pc:sldMkLst>
        <pc:spChg chg="mod">
          <ac:chgData name="Brown, Fiona (SNEE ICB)" userId="S::fiona.brown@snee.nhs.uk::50aa0b09-b0e9-4c05-837e-cdcf5341c2a8" providerId="AD" clId="Web-{A3695F93-6176-2B57-3079-228B46F8E025}" dt="2023-10-31T11:13:41.956" v="6" actId="20577"/>
          <ac:spMkLst>
            <pc:docMk/>
            <pc:sldMk cId="0" sldId="261"/>
            <ac:spMk id="23" creationId="{00000000-0000-0000-0000-000000000000}"/>
          </ac:spMkLst>
        </pc:spChg>
        <pc:spChg chg="mod">
          <ac:chgData name="Brown, Fiona (SNEE ICB)" userId="S::fiona.brown@snee.nhs.uk::50aa0b09-b0e9-4c05-837e-cdcf5341c2a8" providerId="AD" clId="Web-{A3695F93-6176-2B57-3079-228B46F8E025}" dt="2023-10-31T11:18:07.214" v="137" actId="20577"/>
          <ac:spMkLst>
            <pc:docMk/>
            <pc:sldMk cId="0" sldId="261"/>
            <ac:spMk id="24" creationId="{00000000-0000-0000-0000-000000000000}"/>
          </ac:spMkLst>
        </pc:spChg>
      </pc:sldChg>
    </pc:docChg>
  </pc:docChgLst>
  <pc:docChgLst>
    <pc:chgData name="Brown, Fiona (SNEE ICB)" userId="S::fiona.brown@snee.nhs.uk::50aa0b09-b0e9-4c05-837e-cdcf5341c2a8" providerId="AD" clId="Web-{D22BC1E0-A694-530A-FBC2-D1AAF367ED0D}"/>
    <pc:docChg chg="modSld">
      <pc:chgData name="Brown, Fiona (SNEE ICB)" userId="S::fiona.brown@snee.nhs.uk::50aa0b09-b0e9-4c05-837e-cdcf5341c2a8" providerId="AD" clId="Web-{D22BC1E0-A694-530A-FBC2-D1AAF367ED0D}" dt="2023-10-30T13:44:58.637" v="34" actId="20577"/>
      <pc:docMkLst>
        <pc:docMk/>
      </pc:docMkLst>
      <pc:sldChg chg="modSp">
        <pc:chgData name="Brown, Fiona (SNEE ICB)" userId="S::fiona.brown@snee.nhs.uk::50aa0b09-b0e9-4c05-837e-cdcf5341c2a8" providerId="AD" clId="Web-{D22BC1E0-A694-530A-FBC2-D1AAF367ED0D}" dt="2023-10-30T13:44:58.637" v="34" actId="20577"/>
        <pc:sldMkLst>
          <pc:docMk/>
          <pc:sldMk cId="0" sldId="261"/>
        </pc:sldMkLst>
        <pc:spChg chg="mod">
          <ac:chgData name="Brown, Fiona (SNEE ICB)" userId="S::fiona.brown@snee.nhs.uk::50aa0b09-b0e9-4c05-837e-cdcf5341c2a8" providerId="AD" clId="Web-{D22BC1E0-A694-530A-FBC2-D1AAF367ED0D}" dt="2023-10-30T13:44:58.637" v="34" actId="20577"/>
          <ac:spMkLst>
            <pc:docMk/>
            <pc:sldMk cId="0" sldId="261"/>
            <ac:spMk id="24" creationId="{00000000-0000-0000-0000-000000000000}"/>
          </ac:spMkLst>
        </pc:spChg>
        <pc:picChg chg="mod">
          <ac:chgData name="Brown, Fiona (SNEE ICB)" userId="S::fiona.brown@snee.nhs.uk::50aa0b09-b0e9-4c05-837e-cdcf5341c2a8" providerId="AD" clId="Web-{D22BC1E0-A694-530A-FBC2-D1AAF367ED0D}" dt="2023-10-30T13:44:29.885" v="10" actId="1076"/>
          <ac:picMkLst>
            <pc:docMk/>
            <pc:sldMk cId="0" sldId="261"/>
            <ac:picMk id="8" creationId="{A7101F92-59B2-7A53-1F60-56B4A02A2BEE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34563" cy="343773"/>
          </a:xfrm>
          <a:prstGeom prst="rect">
            <a:avLst/>
          </a:prstGeom>
        </p:spPr>
        <p:txBody>
          <a:bodyPr vert="horz" lIns="92281" tIns="46141" rIns="92281" bIns="46141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65962" y="0"/>
            <a:ext cx="4334563" cy="343773"/>
          </a:xfrm>
          <a:prstGeom prst="rect">
            <a:avLst/>
          </a:prstGeom>
        </p:spPr>
        <p:txBody>
          <a:bodyPr vert="horz" lIns="92281" tIns="46141" rIns="92281" bIns="46141" rtlCol="0"/>
          <a:lstStyle>
            <a:lvl1pPr algn="r">
              <a:defRPr sz="1200"/>
            </a:lvl1pPr>
          </a:lstStyle>
          <a:p>
            <a:fld id="{98B55581-1BEB-4E8E-9320-28DA527DF246}" type="datetimeFigureOut">
              <a:rPr lang="en-US" smtClean="0"/>
              <a:pPr/>
              <a:t>10/31/2023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6530496"/>
            <a:ext cx="4334563" cy="343773"/>
          </a:xfrm>
          <a:prstGeom prst="rect">
            <a:avLst/>
          </a:prstGeom>
        </p:spPr>
        <p:txBody>
          <a:bodyPr vert="horz" lIns="92281" tIns="46141" rIns="92281" bIns="46141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65962" y="6530496"/>
            <a:ext cx="4334563" cy="343773"/>
          </a:xfrm>
          <a:prstGeom prst="rect">
            <a:avLst/>
          </a:prstGeom>
        </p:spPr>
        <p:txBody>
          <a:bodyPr vert="horz" lIns="92281" tIns="46141" rIns="92281" bIns="46141" rtlCol="0" anchor="b"/>
          <a:lstStyle>
            <a:lvl1pPr algn="r">
              <a:defRPr sz="1200"/>
            </a:lvl1pPr>
          </a:lstStyle>
          <a:p>
            <a:fld id="{EBEEE95E-7BBC-41D6-AF1B-EAA8EC28019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6257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34563" cy="343773"/>
          </a:xfrm>
          <a:prstGeom prst="rect">
            <a:avLst/>
          </a:prstGeom>
        </p:spPr>
        <p:txBody>
          <a:bodyPr vert="horz" lIns="92281" tIns="46141" rIns="92281" bIns="46141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65962" y="0"/>
            <a:ext cx="4334563" cy="343773"/>
          </a:xfrm>
          <a:prstGeom prst="rect">
            <a:avLst/>
          </a:prstGeom>
        </p:spPr>
        <p:txBody>
          <a:bodyPr vert="horz" lIns="92281" tIns="46141" rIns="92281" bIns="46141" rtlCol="0"/>
          <a:lstStyle>
            <a:lvl1pPr algn="r">
              <a:defRPr sz="1200"/>
            </a:lvl1pPr>
          </a:lstStyle>
          <a:p>
            <a:fld id="{E3A19443-FBDC-4FC4-9F74-C20DE49A8D2A}" type="datetimeFigureOut">
              <a:rPr lang="en-US" smtClean="0"/>
              <a:pPr/>
              <a:t>10/31/2023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110038" y="515938"/>
            <a:ext cx="1782762" cy="2578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81" tIns="46141" rIns="92281" bIns="46141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00285" y="3265845"/>
            <a:ext cx="8002270" cy="3093959"/>
          </a:xfrm>
          <a:prstGeom prst="rect">
            <a:avLst/>
          </a:prstGeom>
        </p:spPr>
        <p:txBody>
          <a:bodyPr vert="horz" lIns="92281" tIns="46141" rIns="92281" bIns="4614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6530496"/>
            <a:ext cx="4334563" cy="343773"/>
          </a:xfrm>
          <a:prstGeom prst="rect">
            <a:avLst/>
          </a:prstGeom>
        </p:spPr>
        <p:txBody>
          <a:bodyPr vert="horz" lIns="92281" tIns="46141" rIns="92281" bIns="46141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65962" y="6530496"/>
            <a:ext cx="4334563" cy="343773"/>
          </a:xfrm>
          <a:prstGeom prst="rect">
            <a:avLst/>
          </a:prstGeom>
        </p:spPr>
        <p:txBody>
          <a:bodyPr vert="horz" lIns="92281" tIns="46141" rIns="92281" bIns="46141" rtlCol="0" anchor="b"/>
          <a:lstStyle>
            <a:lvl1pPr algn="r">
              <a:defRPr sz="1200"/>
            </a:lvl1pPr>
          </a:lstStyle>
          <a:p>
            <a:fld id="{D42A5392-3753-44F6-95A2-89193548256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2363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2A5392-3753-44F6-95A2-891935482569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8976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399"/>
            <a:ext cx="4800600" cy="253153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19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396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59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793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992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190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389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587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EFEB1-B4AF-48C0-B494-396278A0602B}" type="datetime1">
              <a:rPr lang="en-US" smtClean="0"/>
              <a:t>10/31/2023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Cancer Research UK. 2018. Annual survey of UK Healthcare Professionals. Unpublished, cited with permission.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A88D9-CBD1-423A-851A-4DE70BA9E19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528A5-CE32-4026-A340-49778C089C18}" type="datetime1">
              <a:rPr lang="en-US" smtClean="0"/>
              <a:t>10/31/2023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Cancer Research UK. 2018. Annual survey of UK Healthcare Professionals. Unpublished, cited with permission.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A88D9-CBD1-423A-851A-4DE70BA9E19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112420" y="619125"/>
            <a:ext cx="1275160" cy="1317819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3369" y="619125"/>
            <a:ext cx="3714750" cy="1317819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48946-E24F-4C21-8241-924032B89D11}" type="datetime1">
              <a:rPr lang="en-US" smtClean="0"/>
              <a:t>10/31/2023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Cancer Research UK. 2018. Annual survey of UK Healthcare Professionals. Unpublished, cited with permission.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A88D9-CBD1-423A-851A-4DE70BA9E19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88202-F740-4321-8C1D-452F86C814CA}" type="datetime1">
              <a:rPr lang="en-US" smtClean="0"/>
              <a:t>10/31/2023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Cancer Research UK. 2018. Annual survey of UK Healthcare Professionals. Unpublished, cited with permission.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A88D9-CBD1-423A-851A-4DE70BA9E19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4" y="6365522"/>
            <a:ext cx="5829300" cy="1967442"/>
          </a:xfrm>
        </p:spPr>
        <p:txBody>
          <a:bodyPr anchor="t"/>
          <a:lstStyle>
            <a:lvl1pPr algn="l">
              <a:defRPr sz="37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4" y="4198586"/>
            <a:ext cx="5829300" cy="2166936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1984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83969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25954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7938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09923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51908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93892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35877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6CA32-411C-435C-8939-436501921B2F}" type="datetime1">
              <a:rPr lang="en-US" smtClean="0"/>
              <a:t>10/31/2023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Cancer Research UK. 2018. Annual survey of UK Healthcare Professionals. Unpublished, cited with permission.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A88D9-CBD1-423A-851A-4DE70BA9E19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3370" y="3604684"/>
            <a:ext cx="2494359" cy="1019263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8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92028" y="3604684"/>
            <a:ext cx="2495550" cy="1019263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8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C8D1B-D124-4DDE-8564-5849F1891EAA}" type="datetime1">
              <a:rPr lang="en-US" smtClean="0"/>
              <a:t>10/31/2023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Cancer Research UK. 2018. Annual survey of UK Healthcare Professionals. Unpublished, cited with permission.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A88D9-CBD1-423A-851A-4DE70BA9E19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700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6"/>
            <a:ext cx="3030141" cy="924101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9847" indent="0">
              <a:buNone/>
              <a:defRPr sz="1800" b="1"/>
            </a:lvl2pPr>
            <a:lvl3pPr marL="839694" indent="0">
              <a:buNone/>
              <a:defRPr sz="1700" b="1"/>
            </a:lvl3pPr>
            <a:lvl4pPr marL="1259540" indent="0">
              <a:buNone/>
              <a:defRPr sz="1500" b="1"/>
            </a:lvl4pPr>
            <a:lvl5pPr marL="1679387" indent="0">
              <a:buNone/>
              <a:defRPr sz="1500" b="1"/>
            </a:lvl5pPr>
            <a:lvl6pPr marL="2099234" indent="0">
              <a:buNone/>
              <a:defRPr sz="1500" b="1"/>
            </a:lvl6pPr>
            <a:lvl7pPr marL="2519081" indent="0">
              <a:buNone/>
              <a:defRPr sz="1500" b="1"/>
            </a:lvl7pPr>
            <a:lvl8pPr marL="2938927" indent="0">
              <a:buNone/>
              <a:defRPr sz="1500" b="1"/>
            </a:lvl8pPr>
            <a:lvl9pPr marL="3358774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2217386"/>
            <a:ext cx="3031331" cy="924101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9847" indent="0">
              <a:buNone/>
              <a:defRPr sz="1800" b="1"/>
            </a:lvl2pPr>
            <a:lvl3pPr marL="839694" indent="0">
              <a:buNone/>
              <a:defRPr sz="1700" b="1"/>
            </a:lvl3pPr>
            <a:lvl4pPr marL="1259540" indent="0">
              <a:buNone/>
              <a:defRPr sz="1500" b="1"/>
            </a:lvl4pPr>
            <a:lvl5pPr marL="1679387" indent="0">
              <a:buNone/>
              <a:defRPr sz="1500" b="1"/>
            </a:lvl5pPr>
            <a:lvl6pPr marL="2099234" indent="0">
              <a:buNone/>
              <a:defRPr sz="1500" b="1"/>
            </a:lvl6pPr>
            <a:lvl7pPr marL="2519081" indent="0">
              <a:buNone/>
              <a:defRPr sz="1500" b="1"/>
            </a:lvl7pPr>
            <a:lvl8pPr marL="2938927" indent="0">
              <a:buNone/>
              <a:defRPr sz="1500" b="1"/>
            </a:lvl8pPr>
            <a:lvl9pPr marL="3358774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8870E-E8EF-4035-999E-E9991D50B622}" type="datetime1">
              <a:rPr lang="en-US" smtClean="0"/>
              <a:t>10/31/2023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Cancer Research UK. 2018. Annual survey of UK Healthcare Professionals. Unpublished, cited with permission.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A88D9-CBD1-423A-851A-4DE70BA9E19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1DCCB-D537-4445-9B72-481CDCC53A47}" type="datetime1">
              <a:rPr lang="en-US" smtClean="0"/>
              <a:t>10/31/2023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Cancer Research UK. 2018. Annual survey of UK Healthcare Professionals. Unpublished, cited with permission.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A88D9-CBD1-423A-851A-4DE70BA9E19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5AB79-7864-4A9C-9C12-768EA1879C94}" type="datetime1">
              <a:rPr lang="en-US" smtClean="0"/>
              <a:t>10/31/2023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Cancer Research UK. 2018. Annual survey of UK Healthcare Professionals. Unpublished, cited with permission.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A88D9-CBD1-423A-851A-4DE70BA9E19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4" cy="1678516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2" cy="8454497"/>
          </a:xfrm>
        </p:spPr>
        <p:txBody>
          <a:bodyPr/>
          <a:lstStyle>
            <a:lvl1pPr>
              <a:defRPr sz="2900"/>
            </a:lvl1pPr>
            <a:lvl2pPr>
              <a:defRPr sz="26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4" cy="6775980"/>
          </a:xfrm>
        </p:spPr>
        <p:txBody>
          <a:bodyPr/>
          <a:lstStyle>
            <a:lvl1pPr marL="0" indent="0">
              <a:buNone/>
              <a:defRPr sz="1300"/>
            </a:lvl1pPr>
            <a:lvl2pPr marL="419847" indent="0">
              <a:buNone/>
              <a:defRPr sz="1100"/>
            </a:lvl2pPr>
            <a:lvl3pPr marL="839694" indent="0">
              <a:buNone/>
              <a:defRPr sz="900"/>
            </a:lvl3pPr>
            <a:lvl4pPr marL="1259540" indent="0">
              <a:buNone/>
              <a:defRPr sz="800"/>
            </a:lvl4pPr>
            <a:lvl5pPr marL="1679387" indent="0">
              <a:buNone/>
              <a:defRPr sz="800"/>
            </a:lvl5pPr>
            <a:lvl6pPr marL="2099234" indent="0">
              <a:buNone/>
              <a:defRPr sz="800"/>
            </a:lvl6pPr>
            <a:lvl7pPr marL="2519081" indent="0">
              <a:buNone/>
              <a:defRPr sz="800"/>
            </a:lvl7pPr>
            <a:lvl8pPr marL="2938927" indent="0">
              <a:buNone/>
              <a:defRPr sz="800"/>
            </a:lvl8pPr>
            <a:lvl9pPr marL="3358774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1FBAD-4FEB-4523-B5CA-66D97571E1C3}" type="datetime1">
              <a:rPr lang="en-US" smtClean="0"/>
              <a:t>10/31/2023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Cancer Research UK. 2018. Annual survey of UK Healthcare Professionals. Unpublished, cited with permission.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A88D9-CBD1-423A-851A-4DE70BA9E19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1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2900"/>
            </a:lvl1pPr>
            <a:lvl2pPr marL="419847" indent="0">
              <a:buNone/>
              <a:defRPr sz="2600"/>
            </a:lvl2pPr>
            <a:lvl3pPr marL="839694" indent="0">
              <a:buNone/>
              <a:defRPr sz="2200"/>
            </a:lvl3pPr>
            <a:lvl4pPr marL="1259540" indent="0">
              <a:buNone/>
              <a:defRPr sz="1800"/>
            </a:lvl4pPr>
            <a:lvl5pPr marL="1679387" indent="0">
              <a:buNone/>
              <a:defRPr sz="1800"/>
            </a:lvl5pPr>
            <a:lvl6pPr marL="2099234" indent="0">
              <a:buNone/>
              <a:defRPr sz="1800"/>
            </a:lvl6pPr>
            <a:lvl7pPr marL="2519081" indent="0">
              <a:buNone/>
              <a:defRPr sz="1800"/>
            </a:lvl7pPr>
            <a:lvl8pPr marL="2938927" indent="0">
              <a:buNone/>
              <a:defRPr sz="1800"/>
            </a:lvl8pPr>
            <a:lvl9pPr marL="3358774" indent="0">
              <a:buNone/>
              <a:defRPr sz="18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9"/>
          </a:xfrm>
        </p:spPr>
        <p:txBody>
          <a:bodyPr/>
          <a:lstStyle>
            <a:lvl1pPr marL="0" indent="0">
              <a:buNone/>
              <a:defRPr sz="1300"/>
            </a:lvl1pPr>
            <a:lvl2pPr marL="419847" indent="0">
              <a:buNone/>
              <a:defRPr sz="1100"/>
            </a:lvl2pPr>
            <a:lvl3pPr marL="839694" indent="0">
              <a:buNone/>
              <a:defRPr sz="900"/>
            </a:lvl3pPr>
            <a:lvl4pPr marL="1259540" indent="0">
              <a:buNone/>
              <a:defRPr sz="800"/>
            </a:lvl4pPr>
            <a:lvl5pPr marL="1679387" indent="0">
              <a:buNone/>
              <a:defRPr sz="800"/>
            </a:lvl5pPr>
            <a:lvl6pPr marL="2099234" indent="0">
              <a:buNone/>
              <a:defRPr sz="800"/>
            </a:lvl6pPr>
            <a:lvl7pPr marL="2519081" indent="0">
              <a:buNone/>
              <a:defRPr sz="800"/>
            </a:lvl7pPr>
            <a:lvl8pPr marL="2938927" indent="0">
              <a:buNone/>
              <a:defRPr sz="800"/>
            </a:lvl8pPr>
            <a:lvl9pPr marL="3358774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595FD-CCCF-451E-BB9F-642E76799CED}" type="datetime1">
              <a:rPr lang="en-US" smtClean="0"/>
              <a:t>10/31/2023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Cancer Research UK. 2018. Annual survey of UK Healthcare Professionals. Unpublished, cited with permission.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A88D9-CBD1-423A-851A-4DE70BA9E19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700"/>
            <a:ext cx="6172200" cy="1651000"/>
          </a:xfrm>
          <a:prstGeom prst="rect">
            <a:avLst/>
          </a:prstGeom>
        </p:spPr>
        <p:txBody>
          <a:bodyPr vert="horz" lIns="83969" tIns="41985" rIns="83969" bIns="41985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0"/>
            <a:ext cx="6172200" cy="6537502"/>
          </a:xfrm>
          <a:prstGeom prst="rect">
            <a:avLst/>
          </a:prstGeom>
        </p:spPr>
        <p:txBody>
          <a:bodyPr vert="horz" lIns="83969" tIns="41985" rIns="83969" bIns="41985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83969" tIns="41985" rIns="83969" bIns="41985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D7075-E0F4-4D70-A89A-0D82F67FAE85}" type="datetime1">
              <a:rPr lang="en-US" smtClean="0"/>
              <a:t>10/31/2023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83969" tIns="41985" rIns="83969" bIns="41985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Cancer Research UK. 2018. Annual survey of UK Healthcare Professionals. Unpublished, cited with permission.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83969" tIns="41985" rIns="83969" bIns="41985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FA88D9-CBD1-423A-851A-4DE70BA9E190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839694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14885" indent="-314885" algn="l" defTabSz="839694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82251" indent="-262404" algn="l" defTabSz="839694" rtl="0" eaLnBrk="1" latinLnBrk="0" hangingPunct="1">
        <a:spcBef>
          <a:spcPct val="20000"/>
        </a:spcBef>
        <a:buFont typeface="Arial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49617" indent="-209923" algn="l" defTabSz="83969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469464" indent="-209923" algn="l" defTabSz="839694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89310" indent="-209923" algn="l" defTabSz="839694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09157" indent="-209923" algn="l" defTabSz="839694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29004" indent="-209923" algn="l" defTabSz="839694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48851" indent="-209923" algn="l" defTabSz="839694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68697" indent="-209923" algn="l" defTabSz="839694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396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19847" algn="l" defTabSz="8396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39694" algn="l" defTabSz="8396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59540" algn="l" defTabSz="8396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679387" algn="l" defTabSz="8396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099234" algn="l" defTabSz="8396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19081" algn="l" defTabSz="8396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38927" algn="l" defTabSz="8396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58774" algn="l" defTabSz="8396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ancer.programme@snee.nhs.u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214512" y="3539209"/>
            <a:ext cx="6594705" cy="458183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400" b="1" dirty="0">
                <a:solidFill>
                  <a:srgbClr val="002060"/>
                </a:solidFill>
                <a:latin typeface="PT Sans"/>
                <a:cs typeface="Arial"/>
              </a:rPr>
              <a:t>Please do come along to share your experiences and support improved experiences of cancer services for patients in Suffolk and north east Essex. </a:t>
            </a:r>
            <a:br>
              <a:rPr lang="en-GB" sz="1400" b="1" dirty="0">
                <a:latin typeface="PT Sans" panose="020B0503020203020204" pitchFamily="34" charset="0"/>
                <a:cs typeface="Arial" panose="020B0604020202020204" pitchFamily="34" charset="0"/>
              </a:rPr>
            </a:br>
            <a:r>
              <a:rPr lang="en-GB" sz="1400" b="1" dirty="0">
                <a:solidFill>
                  <a:srgbClr val="002060"/>
                </a:solidFill>
                <a:latin typeface="PT Sans"/>
                <a:cs typeface="Arial"/>
              </a:rPr>
              <a:t>The event will include: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400" b="1" dirty="0">
                <a:ea typeface="+mn-lt"/>
                <a:cs typeface="+mn-lt"/>
              </a:rPr>
              <a:t>an opportunity to share your experiences within a closed setting with people who have been on their own cancer journey. </a:t>
            </a:r>
            <a:endParaRPr lang="en-GB" sz="1400" b="1" dirty="0">
              <a:latin typeface="Calibri"/>
              <a:ea typeface="+mn-lt"/>
              <a:cs typeface="Calibri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400" b="1" dirty="0">
                <a:latin typeface="PT Sans"/>
                <a:ea typeface="+mn-lt"/>
                <a:cs typeface="Arial"/>
              </a:rPr>
              <a:t>details of wellbeing and information services provided by the East Suffolk &amp; North Essex Foundation Trust and West Suffolk Foundation Trust.</a:t>
            </a:r>
            <a:endParaRPr lang="en-GB" dirty="0">
              <a:cs typeface="Calibri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400" b="1" dirty="0">
                <a:latin typeface="PT Sans"/>
                <a:cs typeface="Arial"/>
              </a:rPr>
              <a:t>information about how genomics helps in the treatment of cancer</a:t>
            </a:r>
            <a:endParaRPr lang="en-GB" sz="1400" b="1" dirty="0">
              <a:latin typeface="PT Sans" panose="020B0503020203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400" b="1" dirty="0">
                <a:latin typeface="PT Sans"/>
                <a:ea typeface="+mn-lt"/>
                <a:cs typeface="Arial"/>
              </a:rPr>
              <a:t>a presentation on immunotherapy from Dr Dan Patterson, and</a:t>
            </a:r>
            <a:endParaRPr lang="en-GB" sz="1400" b="1" dirty="0">
              <a:latin typeface="PT Sans" panose="020B0503020203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400" b="1" dirty="0">
                <a:latin typeface="PT Sans"/>
                <a:cs typeface="Arial"/>
              </a:rPr>
              <a:t>a guide to Innovation in the NHS</a:t>
            </a:r>
            <a:endParaRPr lang="en-GB" sz="1400" b="1" dirty="0">
              <a:latin typeface="PT Sans" panose="020B0503020203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GB" sz="1400" b="1" dirty="0">
                <a:solidFill>
                  <a:srgbClr val="002060"/>
                </a:solidFill>
                <a:latin typeface="PT Sans"/>
                <a:cs typeface="Arial"/>
              </a:rPr>
              <a:t>Please email Fiona @ </a:t>
            </a:r>
            <a:r>
              <a:rPr lang="en-GB" sz="1400" b="1" dirty="0">
                <a:solidFill>
                  <a:srgbClr val="002060"/>
                </a:solidFill>
                <a:latin typeface="PT Sans"/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cancer.programme@snee.nhs.uk</a:t>
            </a:r>
            <a:r>
              <a:rPr lang="en-GB" sz="1400" b="1" dirty="0">
                <a:solidFill>
                  <a:srgbClr val="002060"/>
                </a:solidFill>
                <a:latin typeface="PT Sans"/>
                <a:cs typeface="Arial"/>
              </a:rPr>
              <a:t> to book your place</a:t>
            </a:r>
          </a:p>
          <a:p>
            <a:pPr>
              <a:lnSpc>
                <a:spcPct val="150000"/>
              </a:lnSpc>
            </a:pPr>
            <a:r>
              <a:rPr lang="en-GB" sz="1400" b="1" dirty="0">
                <a:latin typeface="PT Sans"/>
                <a:cs typeface="Arial"/>
              </a:rPr>
              <a:t>If you know of anyone else who would be interested in attending this event, please forward this invitation to them and let them know to</a:t>
            </a:r>
            <a:r>
              <a:rPr lang="en-GB" sz="1400" b="1" dirty="0">
                <a:solidFill>
                  <a:srgbClr val="000000"/>
                </a:solidFill>
                <a:latin typeface="PT Sans"/>
                <a:cs typeface="Arial"/>
              </a:rPr>
              <a:t> register</a:t>
            </a:r>
            <a:r>
              <a:rPr lang="en-GB" sz="1400" b="1" dirty="0">
                <a:solidFill>
                  <a:srgbClr val="002060"/>
                </a:solidFill>
                <a:latin typeface="PT Sans"/>
                <a:cs typeface="Arial"/>
              </a:rPr>
              <a:t> at the email above. </a:t>
            </a:r>
          </a:p>
          <a:p>
            <a:pPr>
              <a:lnSpc>
                <a:spcPct val="150000"/>
              </a:lnSpc>
            </a:pPr>
            <a:r>
              <a:rPr lang="en-GB" sz="1400" b="1" dirty="0">
                <a:solidFill>
                  <a:srgbClr val="002060"/>
                </a:solidFill>
                <a:latin typeface="PT Sans"/>
                <a:cs typeface="Arial"/>
              </a:rPr>
              <a:t>Thank you and look forward to seeing you.</a:t>
            </a:r>
            <a:endParaRPr lang="en-GB" sz="1400" b="1" dirty="0">
              <a:solidFill>
                <a:srgbClr val="002060"/>
              </a:solidFill>
              <a:latin typeface="PT Sans" panose="020B0503020203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25063" y="126732"/>
            <a:ext cx="6613362" cy="38164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2600" b="1" dirty="0">
                <a:solidFill>
                  <a:srgbClr val="0070C0"/>
                </a:solidFill>
                <a:latin typeface="PT Sans"/>
              </a:rPr>
              <a:t>Suffolk &amp; North East Essex </a:t>
            </a:r>
            <a:endParaRPr lang="en-GB" sz="2600" b="1" dirty="0">
              <a:solidFill>
                <a:srgbClr val="0070C0"/>
              </a:solidFill>
              <a:latin typeface="PT Sans" panose="020B0503020203020204" pitchFamily="34" charset="0"/>
            </a:endParaRPr>
          </a:p>
          <a:p>
            <a:pPr algn="ctr"/>
            <a:r>
              <a:rPr lang="en-GB" sz="2600" b="1" dirty="0">
                <a:solidFill>
                  <a:srgbClr val="0070C0"/>
                </a:solidFill>
                <a:latin typeface="PT Sans" panose="020B0503020203020204" pitchFamily="34" charset="0"/>
              </a:rPr>
              <a:t>Cancer Integrated Care Team invite you </a:t>
            </a:r>
          </a:p>
          <a:p>
            <a:pPr algn="ctr"/>
            <a:r>
              <a:rPr lang="en-GB" sz="2600" b="1" dirty="0">
                <a:solidFill>
                  <a:srgbClr val="0070C0"/>
                </a:solidFill>
                <a:latin typeface="PT Sans"/>
              </a:rPr>
              <a:t>to a </a:t>
            </a:r>
          </a:p>
          <a:p>
            <a:pPr algn="ctr"/>
            <a:r>
              <a:rPr lang="en-GB" sz="2600" b="1" dirty="0">
                <a:solidFill>
                  <a:srgbClr val="0070C0"/>
                </a:solidFill>
                <a:latin typeface="PT Sans"/>
              </a:rPr>
              <a:t>Cancer Treatment Patient Forum </a:t>
            </a:r>
            <a:endParaRPr lang="en-GB" dirty="0">
              <a:solidFill>
                <a:srgbClr val="000000"/>
              </a:solidFill>
              <a:latin typeface="Calibri"/>
              <a:cs typeface="Calibri"/>
            </a:endParaRPr>
          </a:p>
          <a:p>
            <a:pPr algn="ctr"/>
            <a:endParaRPr lang="en-GB" sz="1600" b="1" dirty="0">
              <a:solidFill>
                <a:srgbClr val="002060"/>
              </a:solidFill>
              <a:latin typeface="PT Sans" panose="020B0503020203020204" pitchFamily="34" charset="0"/>
            </a:endParaRPr>
          </a:p>
          <a:p>
            <a:pPr algn="ctr"/>
            <a:r>
              <a:rPr lang="en-GB" sz="1600" b="1" dirty="0">
                <a:solidFill>
                  <a:srgbClr val="002060"/>
                </a:solidFill>
                <a:latin typeface="PT Sans"/>
              </a:rPr>
              <a:t>Thursday 30</a:t>
            </a:r>
            <a:r>
              <a:rPr lang="en-GB" sz="1600" b="1" baseline="30000" dirty="0">
                <a:solidFill>
                  <a:srgbClr val="002060"/>
                </a:solidFill>
                <a:latin typeface="PT Sans"/>
              </a:rPr>
              <a:t>th</a:t>
            </a:r>
            <a:r>
              <a:rPr lang="en-GB" sz="1600" b="1" dirty="0">
                <a:solidFill>
                  <a:srgbClr val="002060"/>
                </a:solidFill>
                <a:latin typeface="PT Sans"/>
              </a:rPr>
              <a:t> November 8:45am-13:30pm (9:00am start) </a:t>
            </a:r>
            <a:endParaRPr lang="en-GB" sz="1600" b="1" dirty="0">
              <a:solidFill>
                <a:srgbClr val="002060"/>
              </a:solidFill>
              <a:latin typeface="PT Sans" panose="020B0503020203020204" pitchFamily="34" charset="0"/>
            </a:endParaRPr>
          </a:p>
          <a:p>
            <a:pPr algn="ctr"/>
            <a:r>
              <a:rPr lang="en-GB" sz="1600" b="1" dirty="0">
                <a:solidFill>
                  <a:srgbClr val="002060"/>
                </a:solidFill>
                <a:latin typeface="PT Sans" panose="020B0503020203020204" pitchFamily="34" charset="0"/>
              </a:rPr>
              <a:t>Face-to-Face Event  </a:t>
            </a:r>
          </a:p>
          <a:p>
            <a:pPr algn="ctr"/>
            <a:r>
              <a:rPr lang="en-GB" sz="1800" b="1" i="1" dirty="0">
                <a:effectLst/>
                <a:latin typeface="PT Sans" panose="020B0503020203020204" pitchFamily="34" charset="0"/>
                <a:ea typeface="Arial" panose="020B0604020202020204" pitchFamily="34" charset="0"/>
              </a:rPr>
              <a:t>Thursday 30</a:t>
            </a:r>
            <a:r>
              <a:rPr lang="en-GB" sz="1800" b="1" i="1" baseline="30000" dirty="0">
                <a:effectLst/>
                <a:latin typeface="PT Sans" panose="020B0503020203020204" pitchFamily="34" charset="0"/>
                <a:ea typeface="Arial" panose="020B0604020202020204" pitchFamily="34" charset="0"/>
              </a:rPr>
              <a:t>th</a:t>
            </a:r>
            <a:r>
              <a:rPr lang="en-GB" sz="1800" b="1" i="1" dirty="0">
                <a:effectLst/>
                <a:latin typeface="PT Sans" panose="020B0503020203020204" pitchFamily="34" charset="0"/>
                <a:ea typeface="Arial" panose="020B0604020202020204" pitchFamily="34" charset="0"/>
              </a:rPr>
              <a:t> November </a:t>
            </a:r>
          </a:p>
          <a:p>
            <a:pPr algn="ctr"/>
            <a:r>
              <a:rPr lang="en-GB" sz="1800" b="1" i="1" dirty="0">
                <a:latin typeface="Segoe UI"/>
                <a:ea typeface="Arial" panose="020B0604020202020204" pitchFamily="34" charset="0"/>
                <a:cs typeface="Segoe UI"/>
              </a:rPr>
              <a:t>Ransomes Sports Pavilion </a:t>
            </a:r>
            <a:endParaRPr lang="en-GB" sz="1800">
              <a:latin typeface="Segoe UI"/>
              <a:ea typeface="Arial" panose="020B0604020202020204" pitchFamily="34" charset="0"/>
              <a:cs typeface="Segoe UI"/>
            </a:endParaRPr>
          </a:p>
          <a:p>
            <a:pPr algn="ctr"/>
            <a:r>
              <a:rPr lang="en-GB" sz="1800" i="1" dirty="0" err="1">
                <a:latin typeface="Segoe UI"/>
                <a:ea typeface="Arial" panose="020B0604020202020204" pitchFamily="34" charset="0"/>
                <a:cs typeface="Segoe UI"/>
              </a:rPr>
              <a:t>Sidegate</a:t>
            </a:r>
            <a:r>
              <a:rPr lang="en-GB" sz="1800" i="1" dirty="0">
                <a:latin typeface="Segoe UI"/>
                <a:ea typeface="Arial" panose="020B0604020202020204" pitchFamily="34" charset="0"/>
                <a:cs typeface="Segoe UI"/>
              </a:rPr>
              <a:t> Avenue</a:t>
            </a:r>
            <a:r>
              <a:rPr lang="en-GB" sz="1800" i="1" dirty="0">
                <a:effectLst/>
                <a:latin typeface="Segoe UI"/>
                <a:ea typeface="Arial" panose="020B0604020202020204" pitchFamily="34" charset="0"/>
                <a:cs typeface="Segoe UI"/>
              </a:rPr>
              <a:t>,</a:t>
            </a:r>
            <a:r>
              <a:rPr lang="en-GB" sz="1800" i="1" dirty="0">
                <a:latin typeface="Segoe UI"/>
                <a:ea typeface="Arial" panose="020B0604020202020204" pitchFamily="34" charset="0"/>
                <a:cs typeface="Segoe UI"/>
              </a:rPr>
              <a:t> </a:t>
            </a:r>
            <a:endParaRPr lang="en-GB" sz="1800" i="1" dirty="0">
              <a:effectLst/>
              <a:latin typeface="Segoe UI"/>
              <a:ea typeface="Arial" panose="020B0604020202020204" pitchFamily="34" charset="0"/>
              <a:cs typeface="Segoe UI"/>
            </a:endParaRPr>
          </a:p>
          <a:p>
            <a:pPr algn="ctr"/>
            <a:r>
              <a:rPr lang="en-GB" sz="1800" i="1" dirty="0">
                <a:latin typeface="Segoe UI"/>
                <a:ea typeface="Arial" panose="020B0604020202020204" pitchFamily="34" charset="0"/>
                <a:cs typeface="Segoe UI"/>
              </a:rPr>
              <a:t>Ipswich, </a:t>
            </a:r>
            <a:r>
              <a:rPr lang="en-GB" sz="1800" i="1" dirty="0">
                <a:effectLst/>
                <a:latin typeface="Segoe UI"/>
                <a:ea typeface="Arial" panose="020B0604020202020204" pitchFamily="34" charset="0"/>
                <a:cs typeface="Segoe UI"/>
              </a:rPr>
              <a:t>Suffolk</a:t>
            </a:r>
            <a:r>
              <a:rPr lang="en-GB" sz="1800" i="1" dirty="0">
                <a:latin typeface="Segoe UI"/>
                <a:ea typeface="Arial" panose="020B0604020202020204" pitchFamily="34" charset="0"/>
                <a:cs typeface="Segoe UI"/>
              </a:rPr>
              <a:t>, IP4 4JJ</a:t>
            </a:r>
            <a:endParaRPr lang="en-GB" sz="1800" dirty="0">
              <a:latin typeface="Segoe UI"/>
              <a:ea typeface="Arial" panose="020B0604020202020204" pitchFamily="34" charset="0"/>
              <a:cs typeface="Segoe UI"/>
            </a:endParaRPr>
          </a:p>
          <a:p>
            <a:pPr algn="ctr"/>
            <a:endParaRPr lang="en-GB" sz="1800" i="1" dirty="0">
              <a:solidFill>
                <a:srgbClr val="000000"/>
              </a:solidFill>
              <a:latin typeface="PT Sans" panose="020B0503020203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AC9D73-F9C5-A9CF-70EE-C6BCC96E168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8247" b="10425"/>
          <a:stretch/>
        </p:blipFill>
        <p:spPr>
          <a:xfrm>
            <a:off x="0" y="8371915"/>
            <a:ext cx="2512988" cy="1534085"/>
          </a:xfrm>
          <a:prstGeom prst="rect">
            <a:avLst/>
          </a:prstGeom>
        </p:spPr>
      </p:pic>
      <p:pic>
        <p:nvPicPr>
          <p:cNvPr id="8" name="Picture 7" descr="Text, logo&#10;&#10;Description automatically generated">
            <a:extLst>
              <a:ext uri="{FF2B5EF4-FFF2-40B4-BE49-F238E27FC236}">
                <a16:creationId xmlns:a16="http://schemas.microsoft.com/office/drawing/2014/main" id="{A7101F92-59B2-7A53-1F60-56B4A02A2BE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3249" y="8305338"/>
            <a:ext cx="2818199" cy="15299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RUK Brand">
      <a:dk1>
        <a:sysClr val="windowText" lastClr="000000"/>
      </a:dk1>
      <a:lt1>
        <a:sysClr val="window" lastClr="FFFFFF"/>
      </a:lt1>
      <a:dk2>
        <a:srgbClr val="595959"/>
      </a:dk2>
      <a:lt2>
        <a:srgbClr val="FFFFFF"/>
      </a:lt2>
      <a:accent1>
        <a:srgbClr val="2E008B"/>
      </a:accent1>
      <a:accent2>
        <a:srgbClr val="C8C9C7"/>
      </a:accent2>
      <a:accent3>
        <a:srgbClr val="EC008C"/>
      </a:accent3>
      <a:accent4>
        <a:srgbClr val="00B6ED"/>
      </a:accent4>
      <a:accent5>
        <a:srgbClr val="FFFFFF"/>
      </a:accent5>
      <a:accent6>
        <a:srgbClr val="FFFFFF"/>
      </a:accent6>
      <a:hlink>
        <a:srgbClr val="2E008B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8AD43CB86C2434399161BC29F319AD5" ma:contentTypeVersion="17" ma:contentTypeDescription="Create a new document." ma:contentTypeScope="" ma:versionID="e7f52fbfbc9760b0f21d54f170174212">
  <xsd:schema xmlns:xsd="http://www.w3.org/2001/XMLSchema" xmlns:xs="http://www.w3.org/2001/XMLSchema" xmlns:p="http://schemas.microsoft.com/office/2006/metadata/properties" xmlns:ns2="43128f3c-b29a-497c-8f3a-9b2b1012893e" xmlns:ns3="767996fc-f193-45c8-9d48-566d19862246" targetNamespace="http://schemas.microsoft.com/office/2006/metadata/properties" ma:root="true" ma:fieldsID="960ba9fa60fcafaae03831f772e588d4" ns2:_="" ns3:_="">
    <xsd:import namespace="43128f3c-b29a-497c-8f3a-9b2b1012893e"/>
    <xsd:import namespace="767996fc-f193-45c8-9d48-566d1986224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CR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128f3c-b29a-497c-8f3a-9b2b101289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a0e58749-dc9c-46b9-b3ce-cc7c4659d89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7996fc-f193-45c8-9d48-566d1986224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22cf5f2a-b0ea-490b-8da9-18cc098822a8}" ma:internalName="TaxCatchAll" ma:showField="CatchAllData" ma:web="767996fc-f193-45c8-9d48-566d1986224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67996fc-f193-45c8-9d48-566d19862246" xsi:nil="true"/>
    <lcf76f155ced4ddcb4097134ff3c332f xmlns="43128f3c-b29a-497c-8f3a-9b2b1012893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64FF8F35-704A-4605-8116-83285B869965}"/>
</file>

<file path=customXml/itemProps2.xml><?xml version="1.0" encoding="utf-8"?>
<ds:datastoreItem xmlns:ds="http://schemas.openxmlformats.org/officeDocument/2006/customXml" ds:itemID="{A094F5BA-AF09-485A-8EE2-76559A608B6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8D67215-AF92-4D68-83F2-F66C6A3083A2}">
  <ds:schemaRefs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schemas.microsoft.com/office/2006/metadata/properties"/>
    <ds:schemaRef ds:uri="http://purl.org/dc/elements/1.1/"/>
    <ds:schemaRef ds:uri="036ea4b4-4c5f-4590-a229-7615b3a81c59"/>
    <ds:schemaRef ds:uri="http://purl.org/dc/dcmitype/"/>
    <ds:schemaRef ds:uri="07ac14b4-8dcf-400d-9eb9-6b3243180d98"/>
    <ds:schemaRef ds:uri="http://schemas.microsoft.com/office/2006/documentManagement/types"/>
    <ds:schemaRef ds:uri="http://purl.org/dc/terms/"/>
    <ds:schemaRef ds:uri="14e2959e-348b-4832-90e0-37183d0d83f6"/>
    <ds:schemaRef ds:uri="b9c66fa0-f228-490e-9dee-5e68d14237f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6010</TotalTime>
  <Words>125</Words>
  <Application>Microsoft Office PowerPoint</Application>
  <PresentationFormat>A4 Paper (210x297 mm)</PresentationFormat>
  <Paragraphs>22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Cancer Research UK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brodie01</dc:creator>
  <cp:lastModifiedBy>Brown, Fiona (SNEE ICB)</cp:lastModifiedBy>
  <cp:revision>386</cp:revision>
  <cp:lastPrinted>2019-04-23T13:01:06Z</cp:lastPrinted>
  <dcterms:created xsi:type="dcterms:W3CDTF">2013-10-07T14:25:23Z</dcterms:created>
  <dcterms:modified xsi:type="dcterms:W3CDTF">2023-10-31T11:18:07Z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0x0101007C265BBE5FBB90468435D3CBD4C45EE3</vt:lpwstr>
  </property>
  <property fmtid="{D5CDD505-2E9C-101B-9397-08002B2CF9AE}" pid="3" name="MediaServiceImageTags">
    <vt:lpwstr/>
  </property>
</Properties>
</file>